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ov" ContentType="video/unknown"/>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1pPr>
    <a:lvl2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2pPr>
    <a:lvl3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3pPr>
    <a:lvl4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4pPr>
    <a:lvl5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5pPr>
    <a:lvl6pPr marL="0" marR="0" indent="2286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6pPr>
    <a:lvl7pPr marL="0" marR="0" indent="2743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7pPr>
    <a:lvl8pPr marL="0" marR="0" indent="3200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8pPr>
    <a:lvl9pPr marL="0" marR="0" indent="3657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s>

</file>

<file path=ppt/media/image1.png>
</file>

<file path=ppt/media/image1.tif>
</file>

<file path=ppt/media/image2.png>
</file>

<file path=ppt/media/image2.tif>
</file>

<file path=ppt/media/image3.png>
</file>

<file path=ppt/media/image3.tif>
</file>

<file path=ppt/media/image4.png>
</file>

<file path=ppt/media/image4.tif>
</file>

<file path=ppt/media/image5.png>
</file>

<file path=ppt/media/image6.png>
</file>

<file path=ppt/media/image7.png>
</file>

<file path=ppt/media/image8.png>
</file>

<file path=ppt/media/image9.png>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a:pPr/>
          </a:p>
        </p:txBody>
      </p:sp>
      <p:sp>
        <p:nvSpPr>
          <p:cNvPr id="126" name="Shape 12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For Gosset the fundamental new statistical problem was that with such small samples it was unclear how well the standard deviation, s, of the sample reflected the population standard deviation. For example, one farmer might grow four plots of barley but find quite different results in the four plots, while another farmer might grow four plots of a different barley and also get quite different results in his four plots. That made it very difficult to tell if there was any significant difference between the two barleys. There was no way to assign probabilities accurately to observed differences, to distinguish “real” differences from random variation. The contrast between the two types of barley might have been clearer if each farmer had been able to plant more plots, but that was financially not practical.</a:t>
            </a:r>
          </a:p>
          <a:p>
            <a:pPr/>
          </a:p>
          <a:p>
            <a:pPr/>
            <a:r>
              <a:t>Gosset worked with Karl Pearson on this issue during a sabbatical.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When you perform a t-test with Python, you will get a p-value returned, giving you the probability of how likely is it to see this result by chance. The p-value is a proportion: if your p-value is 0.05, that means that 5% of the time you would see a test statistic at least as extreme as the one you found if the null hypothesis was true.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If we were to do this sample 100 times then we 5 times we would accept the null hypothesis and 95 times we would reject it.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2387600" y="8953500"/>
            <a:ext cx="19621500" cy="585521"/>
          </a:xfrm>
          <a:prstGeom prst="rect">
            <a:avLst/>
          </a:prstGeom>
        </p:spPr>
        <p:txBody>
          <a:bodyPr anchor="t">
            <a:spAutoFit/>
          </a:bodyPr>
          <a:lstStyle>
            <a:lvl1pPr marL="0" indent="0" algn="ctr">
              <a:spcBef>
                <a:spcPts val="0"/>
              </a:spcBef>
              <a:buSzTx/>
              <a:buNone/>
              <a:defRPr i="1" sz="3200"/>
            </a:lvl1pPr>
          </a:lstStyle>
          <a:p>
            <a:pPr/>
            <a:r>
              <a:t>–Johnny Appleseed</a:t>
            </a:r>
          </a:p>
        </p:txBody>
      </p:sp>
      <p:sp>
        <p:nvSpPr>
          <p:cNvPr id="94" name="“Type a quote here.”"/>
          <p:cNvSpPr txBox="1"/>
          <p:nvPr>
            <p:ph type="body" sz="quarter" idx="22"/>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View of beach and sea from a grassy sand dune"/>
          <p:cNvSpPr/>
          <p:nvPr>
            <p:ph type="pic" idx="21"/>
          </p:nvPr>
        </p:nvSpPr>
        <p:spPr>
          <a:xfrm>
            <a:off x="-50800" y="-1270000"/>
            <a:ext cx="24485600" cy="16323734"/>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17" name="Title Text"/>
          <p:cNvSpPr txBox="1"/>
          <p:nvPr>
            <p:ph type="title"/>
          </p:nvPr>
        </p:nvSpPr>
        <p:spPr>
          <a:xfrm>
            <a:off x="4833937" y="2303859"/>
            <a:ext cx="14716126" cy="4643438"/>
          </a:xfrm>
          <a:prstGeom prst="rect">
            <a:avLst/>
          </a:prstGeom>
        </p:spPr>
        <p:txBody>
          <a:bodyPr lIns="71437" tIns="71437" rIns="71437" bIns="71437" anchor="b"/>
          <a:lstStyle>
            <a:lvl1pPr defTabSz="821531"/>
          </a:lstStyle>
          <a:p>
            <a:pPr/>
            <a:r>
              <a:t>Title Text</a:t>
            </a:r>
          </a:p>
        </p:txBody>
      </p:sp>
      <p:sp>
        <p:nvSpPr>
          <p:cNvPr id="118" name="Body Level One…"/>
          <p:cNvSpPr txBox="1"/>
          <p:nvPr>
            <p:ph type="body" sz="quarter" idx="1"/>
          </p:nvPr>
        </p:nvSpPr>
        <p:spPr>
          <a:xfrm>
            <a:off x="4833937" y="7090171"/>
            <a:ext cx="14716126" cy="1589486"/>
          </a:xfrm>
          <a:prstGeom prst="rect">
            <a:avLst/>
          </a:prstGeom>
        </p:spPr>
        <p:txBody>
          <a:bodyPr lIns="71437" tIns="71437" rIns="71437" bIns="71437" anchor="t"/>
          <a:lstStyle>
            <a:lvl1pPr marL="0" indent="0" algn="ctr" defTabSz="821531">
              <a:spcBef>
                <a:spcPts val="0"/>
              </a:spcBef>
              <a:buSzTx/>
              <a:buNone/>
            </a:lvl1pPr>
            <a:lvl2pPr marL="0" indent="0" algn="ctr" defTabSz="821531">
              <a:spcBef>
                <a:spcPts val="0"/>
              </a:spcBef>
              <a:buSzTx/>
              <a:buNone/>
            </a:lvl2pPr>
            <a:lvl3pPr marL="0" indent="0" algn="ctr" defTabSz="821531">
              <a:spcBef>
                <a:spcPts val="0"/>
              </a:spcBef>
              <a:buSzTx/>
              <a:buNone/>
            </a:lvl3pPr>
            <a:lvl4pPr marL="0" indent="0" algn="ctr" defTabSz="821531">
              <a:spcBef>
                <a:spcPts val="0"/>
              </a:spcBef>
              <a:buSzTx/>
              <a:buNone/>
            </a:lvl4pPr>
            <a:lvl5pPr marL="0" indent="0" algn="ctr" defTabSz="821531">
              <a:spcBef>
                <a:spcPts val="0"/>
              </a:spcBef>
              <a:buSzTx/>
              <a:buNone/>
            </a:lvl5pPr>
          </a:lstStyle>
          <a:p>
            <a:pPr/>
            <a:r>
              <a:t>Body Level One</a:t>
            </a:r>
          </a:p>
          <a:p>
            <a:pPr lvl="1"/>
            <a:r>
              <a:t>Body Level Two</a:t>
            </a:r>
          </a:p>
          <a:p>
            <a:pPr lvl="2"/>
            <a:r>
              <a:t>Body Level Three</a:t>
            </a:r>
          </a:p>
          <a:p>
            <a:pPr lvl="3"/>
            <a:r>
              <a:t>Body Level Four</a:t>
            </a:r>
          </a:p>
          <a:p>
            <a:pPr lvl="4"/>
            <a:r>
              <a:t>Body Level Five</a:t>
            </a:r>
          </a:p>
        </p:txBody>
      </p:sp>
      <p:sp>
        <p:nvSpPr>
          <p:cNvPr id="119" name="Slide Number"/>
          <p:cNvSpPr txBox="1"/>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View of beach and sea from a grassy sand dune"/>
          <p:cNvSpPr/>
          <p:nvPr>
            <p:ph type="pic" idx="21"/>
          </p:nvPr>
        </p:nvSpPr>
        <p:spPr>
          <a:xfrm>
            <a:off x="3125968" y="-393700"/>
            <a:ext cx="18135601" cy="12090400"/>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nchor="b"/>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Heron flying low over a beach with a short fence in the foreground"/>
          <p:cNvSpPr/>
          <p:nvPr>
            <p:ph type="pic" sz="half" idx="21"/>
          </p:nvPr>
        </p:nvSpPr>
        <p:spPr>
          <a:xfrm>
            <a:off x="12827000" y="952500"/>
            <a:ext cx="11468100" cy="11468100"/>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Sandy path between two hills leading to the ocean"/>
          <p:cNvSpPr/>
          <p:nvPr>
            <p:ph type="pic" sz="half" idx="21"/>
          </p:nvPr>
        </p:nvSpPr>
        <p:spPr>
          <a:xfrm>
            <a:off x="109601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Sandy path between two hills leading to the ocean"/>
          <p:cNvSpPr/>
          <p:nvPr>
            <p:ph type="pic" sz="quarter" idx="21"/>
          </p:nvPr>
        </p:nvSpPr>
        <p:spPr>
          <a:xfrm>
            <a:off x="15300325" y="7048500"/>
            <a:ext cx="8324850" cy="5549900"/>
          </a:xfrm>
          <a:prstGeom prst="rect">
            <a:avLst/>
          </a:prstGeom>
        </p:spPr>
        <p:txBody>
          <a:bodyPr lIns="91439" tIns="45719" rIns="91439" bIns="45719" anchor="t">
            <a:noAutofit/>
          </a:bodyPr>
          <a:lstStyle/>
          <a:p>
            <a:pPr/>
          </a:p>
        </p:txBody>
      </p:sp>
      <p:sp>
        <p:nvSpPr>
          <p:cNvPr id="84" name="Heron flying low over a beach with a short fence in the foreground"/>
          <p:cNvSpPr/>
          <p:nvPr>
            <p:ph type="pic" sz="quarter" idx="22"/>
          </p:nvPr>
        </p:nvSpPr>
        <p:spPr>
          <a:xfrm>
            <a:off x="15760700" y="863600"/>
            <a:ext cx="7404100" cy="7404100"/>
          </a:xfrm>
          <a:prstGeom prst="rect">
            <a:avLst/>
          </a:prstGeom>
        </p:spPr>
        <p:txBody>
          <a:bodyPr lIns="91439" tIns="45719" rIns="91439" bIns="45719" anchor="t">
            <a:noAutofit/>
          </a:bodyPr>
          <a:lstStyle/>
          <a:p>
            <a:pPr/>
          </a:p>
        </p:txBody>
      </p:sp>
      <p:sp>
        <p:nvSpPr>
          <p:cNvPr id="85" name="View of beach and sea from a grassy sand dune"/>
          <p:cNvSpPr/>
          <p:nvPr>
            <p:ph type="pic" idx="23"/>
          </p:nvPr>
        </p:nvSpPr>
        <p:spPr>
          <a:xfrm>
            <a:off x="-990600" y="1130300"/>
            <a:ext cx="17202150"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1pPr>
      <a:lvl2pPr marL="0" marR="0" indent="4572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2pPr>
      <a:lvl3pPr marL="0" marR="0" indent="9144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4572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9144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1.tif"/><Relationship Id="rId5" Type="http://schemas.openxmlformats.org/officeDocument/2006/relationships/image" Target="../media/image2.tif"/><Relationship Id="rId6" Type="http://schemas.openxmlformats.org/officeDocument/2006/relationships/video" Target="../media/media1.mov"/><Relationship Id="rId7" Type="http://schemas.microsoft.com/office/2007/relationships/media" Target="../media/media1.mov"/><Relationship Id="rId8" Type="http://schemas.openxmlformats.org/officeDocument/2006/relationships/image" Target="../media/image2.png"/><Relationship Id="rId9" Type="http://schemas.openxmlformats.org/officeDocument/2006/relationships/image" Target="../media/image3.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4.tif"/><Relationship Id="rId9" Type="http://schemas.openxmlformats.org/officeDocument/2006/relationships/image" Target="../media/image8.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Beer has advanced statistics: the Student’s - test"/>
          <p:cNvSpPr txBox="1"/>
          <p:nvPr/>
        </p:nvSpPr>
        <p:spPr>
          <a:xfrm>
            <a:off x="3116897" y="57744"/>
            <a:ext cx="18150206"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6000"/>
            </a:lvl1pPr>
          </a:lstStyle>
          <a:p>
            <a:pPr/>
            <a:r>
              <a:t>Beer has advanced statistics: the Student’s - test </a:t>
            </a:r>
          </a:p>
        </p:txBody>
      </p:sp>
      <p:pic>
        <p:nvPicPr>
          <p:cNvPr id="129" name="NugvkPhdRKTjie4vOEe8wEiinApyizaIeBk9frz3Q9dFmIP1P5njfDibEy2tuy7qIy7zRLHg86cVRzWuMAVfYTXc-45FyjyWcWaFrkU6tWZcudABerOM-DC5cXHqIQvyMGj_dL2kW2H78dKyHF-Hig.png" descr="NugvkPhdRKTjie4vOEe8wEiinApyizaIeBk9frz3Q9dFmIP1P5njfDibEy2tuy7qIy7zRLHg86cVRzWuMAVfYTXc-45FyjyWcWaFrkU6tWZcudABerOM-DC5cXHqIQvyMGj_dL2kW2H78dKyHF-Hig.png"/>
          <p:cNvPicPr>
            <a:picLocks noChangeAspect="1"/>
          </p:cNvPicPr>
          <p:nvPr/>
        </p:nvPicPr>
        <p:blipFill>
          <a:blip r:embed="rId3">
            <a:extLst/>
          </a:blip>
          <a:stretch>
            <a:fillRect/>
          </a:stretch>
        </p:blipFill>
        <p:spPr>
          <a:xfrm>
            <a:off x="22668938" y="176438"/>
            <a:ext cx="1524001" cy="1524001"/>
          </a:xfrm>
          <a:prstGeom prst="rect">
            <a:avLst/>
          </a:prstGeom>
          <a:ln w="12700">
            <a:miter lim="400000"/>
          </a:ln>
        </p:spPr>
      </p:pic>
      <p:sp>
        <p:nvSpPr>
          <p:cNvPr id="130" name="W.S. Gosset aka ‘the Student’"/>
          <p:cNvSpPr txBox="1"/>
          <p:nvPr/>
        </p:nvSpPr>
        <p:spPr>
          <a:xfrm>
            <a:off x="569680" y="9721525"/>
            <a:ext cx="4409877" cy="51498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defTabSz="821531">
              <a:defRPr b="0" sz="2500"/>
            </a:lvl1pPr>
          </a:lstStyle>
          <a:p>
            <a:pPr/>
            <a:r>
              <a:t>W.S. Gosset aka ‘the Student’</a:t>
            </a:r>
          </a:p>
        </p:txBody>
      </p:sp>
      <p:sp>
        <p:nvSpPr>
          <p:cNvPr id="131" name="William Gosset was a brewer at Guiness, and Oxford Chemistry and Mathematics graduate…"/>
          <p:cNvSpPr txBox="1"/>
          <p:nvPr/>
        </p:nvSpPr>
        <p:spPr>
          <a:xfrm>
            <a:off x="6403829" y="2704351"/>
            <a:ext cx="14613960" cy="4004997"/>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444500" indent="-444500" algn="l" defTabSz="821531">
              <a:buSzPct val="145000"/>
              <a:buChar char="•"/>
              <a:defRPr b="0" sz="3200"/>
            </a:pPr>
            <a:r>
              <a:t>William Gosset was a brewer at Guiness, and Oxford Chemistry and Mathematics graduate</a:t>
            </a:r>
          </a:p>
          <a:p>
            <a:pPr marL="444500" indent="-444500" algn="l" defTabSz="821531">
              <a:buSzPct val="145000"/>
              <a:buChar char="•"/>
              <a:defRPr b="0" sz="3200"/>
            </a:pPr>
            <a:r>
              <a:t>At Guinness he needed to assess quality control statistically, e.g. as the yeast content the same in each batch and equal to </a:t>
            </a:r>
            <a:r>
              <a:rPr i="1"/>
              <a:t>μ</a:t>
            </a:r>
            <a:r>
              <a:rPr baseline="-5999" i="1"/>
              <a:t>0</a:t>
            </a:r>
            <a:r>
              <a:t> ? </a:t>
            </a:r>
          </a:p>
          <a:p>
            <a:pPr marL="444500" indent="-444500" algn="l" defTabSz="821531">
              <a:buSzPct val="145000"/>
              <a:buChar char="•"/>
              <a:defRPr b="0" sz="3200"/>
            </a:pPr>
            <a:r>
              <a:t>Is the barley grown in two different fields of the same farmer of the same quality?</a:t>
            </a:r>
          </a:p>
          <a:p>
            <a:pPr algn="l" defTabSz="821531">
              <a:defRPr b="0" sz="3200"/>
            </a:pPr>
            <a:r>
              <a:t>He came up with a statistical test to do this, but published under the name “Student” with Karl Pearson and R. A. Fischer, because he worked at Guinness.</a:t>
            </a:r>
          </a:p>
        </p:txBody>
      </p:sp>
      <p:sp>
        <p:nvSpPr>
          <p:cNvPr id="132" name="Slide Number"/>
          <p:cNvSpPr txBox="1"/>
          <p:nvPr>
            <p:ph type="sldNum" sz="quarter" idx="4294967295"/>
          </p:nvPr>
        </p:nvSpPr>
        <p:spPr>
          <a:xfrm>
            <a:off x="22532136" y="12818987"/>
            <a:ext cx="350928" cy="517676"/>
          </a:xfrm>
          <a:prstGeom prst="rect">
            <a:avLst/>
          </a:prstGeom>
          <a:extLst>
            <a:ext uri="{C572A759-6A51-4108-AA02-DFA0A04FC94B}">
              <ma14:wrappingTextBoxFlag xmlns:ma14="http://schemas.microsoft.com/office/mac/drawingml/2011/main" val="1"/>
            </a:ext>
          </a:extLst>
        </p:spPr>
        <p:txBody>
          <a:bodyPr lIns="91439" tIns="91439" rIns="91439" bIns="91439" anchor="ctr"/>
          <a:lstStyle>
            <a:lvl1pPr defTabSz="821531">
              <a:defRPr sz="2200">
                <a:latin typeface="Helvetica Neue Thin"/>
                <a:ea typeface="Helvetica Neue Thin"/>
                <a:cs typeface="Helvetica Neue Thin"/>
                <a:sym typeface="Helvetica Neue Thin"/>
              </a:defRPr>
            </a:lvl1pPr>
          </a:lstStyle>
          <a:p>
            <a:pPr/>
            <a:fld id="{86CB4B4D-7CA3-9044-876B-883B54F8677D}" type="slidenum"/>
          </a:p>
        </p:txBody>
      </p:sp>
      <p:pic>
        <p:nvPicPr>
          <p:cNvPr id="133" name="Image" descr="Image"/>
          <p:cNvPicPr>
            <a:picLocks noChangeAspect="1"/>
          </p:cNvPicPr>
          <p:nvPr/>
        </p:nvPicPr>
        <p:blipFill>
          <a:blip r:embed="rId4">
            <a:extLst/>
          </a:blip>
          <a:stretch>
            <a:fillRect/>
          </a:stretch>
        </p:blipFill>
        <p:spPr>
          <a:xfrm>
            <a:off x="1250618" y="5777199"/>
            <a:ext cx="3048001" cy="3924301"/>
          </a:xfrm>
          <a:prstGeom prst="rect">
            <a:avLst/>
          </a:prstGeom>
          <a:ln w="12700">
            <a:miter lim="400000"/>
          </a:ln>
        </p:spPr>
      </p:pic>
      <p:sp>
        <p:nvSpPr>
          <p:cNvPr id="134" name="13 June 1876 – 16 October 1937"/>
          <p:cNvSpPr txBox="1"/>
          <p:nvPr/>
        </p:nvSpPr>
        <p:spPr>
          <a:xfrm>
            <a:off x="1417523" y="10224647"/>
            <a:ext cx="2714191"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spcBef>
                <a:spcPts val="700"/>
              </a:spcBef>
              <a:defRPr b="0" sz="1400">
                <a:solidFill>
                  <a:srgbClr val="202122"/>
                </a:solidFill>
                <a:latin typeface="Helvetica"/>
                <a:ea typeface="Helvetica"/>
                <a:cs typeface="Helvetica"/>
                <a:sym typeface="Helvetica"/>
              </a:defRPr>
            </a:lvl1pPr>
          </a:lstStyle>
          <a:p>
            <a:pPr/>
            <a:r>
              <a:t>13 June 1876 – 16 October 1937</a:t>
            </a:r>
          </a:p>
        </p:txBody>
      </p:sp>
      <p:pic>
        <p:nvPicPr>
          <p:cNvPr id="135" name="Image" descr="Image"/>
          <p:cNvPicPr>
            <a:picLocks noChangeAspect="1"/>
          </p:cNvPicPr>
          <p:nvPr/>
        </p:nvPicPr>
        <p:blipFill>
          <a:blip r:embed="rId5">
            <a:extLst/>
          </a:blip>
          <a:stretch>
            <a:fillRect/>
          </a:stretch>
        </p:blipFill>
        <p:spPr>
          <a:xfrm>
            <a:off x="869618" y="1939376"/>
            <a:ext cx="3810001" cy="2133601"/>
          </a:xfrm>
          <a:prstGeom prst="rect">
            <a:avLst/>
          </a:prstGeom>
          <a:ln w="12700">
            <a:miter lim="400000"/>
          </a:ln>
        </p:spPr>
      </p:pic>
      <p:sp>
        <p:nvSpPr>
          <p:cNvPr id="136" name="Dr Antonia Mey — Data-driven Chemistry— Session 6"/>
          <p:cNvSpPr txBox="1"/>
          <p:nvPr/>
        </p:nvSpPr>
        <p:spPr>
          <a:xfrm>
            <a:off x="416895" y="13181467"/>
            <a:ext cx="4715447" cy="3121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1500">
                <a:solidFill>
                  <a:srgbClr val="D5D5D5"/>
                </a:solidFill>
              </a:defRPr>
            </a:lvl1pPr>
          </a:lstStyle>
          <a:p>
            <a:pPr/>
            <a:r>
              <a:t>Dr Antonia Mey — Data-driven Chemistry— Session 6</a:t>
            </a:r>
          </a:p>
        </p:txBody>
      </p:sp>
      <p:pic>
        <p:nvPicPr>
          <p:cNvPr id="137" name="distributions.mov" descr="distributions.mov"/>
          <p:cNvPicPr>
            <a:picLocks noChangeAspect="0"/>
          </p:cNvPicPr>
          <p:nvPr>
            <a:videoFile r:link="rId6"/>
            <p:extLst>
              <p:ext uri="{DAA4B4D4-6D71-4841-9C94-3DE7FCFB9230}">
                <p14:media xmlns:p14="http://schemas.microsoft.com/office/powerpoint/2010/main" r:embed="rId7"/>
              </p:ext>
            </p:extLst>
          </p:nvPr>
        </p:nvPicPr>
        <p:blipFill>
          <a:blip r:embed="rId8">
            <a:extLst/>
          </a:blip>
          <a:stretch>
            <a:fillRect/>
          </a:stretch>
        </p:blipFill>
        <p:spPr>
          <a:xfrm>
            <a:off x="7320161" y="7917776"/>
            <a:ext cx="11792677" cy="4931243"/>
          </a:xfrm>
          <a:prstGeom prst="rect">
            <a:avLst/>
          </a:prstGeom>
          <a:ln w="12700">
            <a:miter lim="400000"/>
          </a:ln>
        </p:spPr>
      </p:pic>
      <p:grpSp>
        <p:nvGrpSpPr>
          <p:cNvPr id="141" name="Group"/>
          <p:cNvGrpSpPr/>
          <p:nvPr/>
        </p:nvGrpSpPr>
        <p:grpSpPr>
          <a:xfrm>
            <a:off x="7303220" y="2357374"/>
            <a:ext cx="11142893" cy="4321344"/>
            <a:chOff x="0" y="0"/>
            <a:chExt cx="11142891" cy="4321342"/>
          </a:xfrm>
        </p:grpSpPr>
        <p:pic>
          <p:nvPicPr>
            <p:cNvPr id="138" name="Image" descr="Image"/>
            <p:cNvPicPr>
              <a:picLocks noChangeAspect="1"/>
            </p:cNvPicPr>
            <p:nvPr/>
          </p:nvPicPr>
          <p:blipFill>
            <a:blip r:embed="rId9">
              <a:extLst/>
            </a:blip>
            <a:stretch>
              <a:fillRect/>
            </a:stretch>
          </p:blipFill>
          <p:spPr>
            <a:xfrm>
              <a:off x="0" y="0"/>
              <a:ext cx="11142892" cy="4321343"/>
            </a:xfrm>
            <a:prstGeom prst="rect">
              <a:avLst/>
            </a:prstGeom>
            <a:ln w="12700" cap="flat">
              <a:noFill/>
              <a:miter lim="400000"/>
            </a:ln>
            <a:effectLst/>
          </p:spPr>
        </p:pic>
        <p:sp>
          <p:nvSpPr>
            <p:cNvPr id="139" name="B"/>
            <p:cNvSpPr/>
            <p:nvPr/>
          </p:nvSpPr>
          <p:spPr>
            <a:xfrm>
              <a:off x="8036702" y="867115"/>
              <a:ext cx="1270001" cy="1270001"/>
            </a:xfrm>
            <a:prstGeom prst="ellipse">
              <a:avLst/>
            </a:prstGeom>
            <a:solidFill>
              <a:schemeClr val="accent1"/>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b="0" sz="3200">
                  <a:solidFill>
                    <a:srgbClr val="FFFFFF"/>
                  </a:solidFill>
                  <a:latin typeface="+mn-lt"/>
                  <a:ea typeface="+mn-ea"/>
                  <a:cs typeface="+mn-cs"/>
                  <a:sym typeface="Helvetica Neue Medium"/>
                </a:defRPr>
              </a:lvl1pPr>
            </a:lstStyle>
            <a:p>
              <a:pPr/>
              <a:r>
                <a:t>B</a:t>
              </a:r>
            </a:p>
          </p:txBody>
        </p:sp>
        <p:sp>
          <p:nvSpPr>
            <p:cNvPr id="140" name="A"/>
            <p:cNvSpPr/>
            <p:nvPr/>
          </p:nvSpPr>
          <p:spPr>
            <a:xfrm>
              <a:off x="1596911" y="867115"/>
              <a:ext cx="1270001" cy="1270001"/>
            </a:xfrm>
            <a:prstGeom prst="ellipse">
              <a:avLst/>
            </a:prstGeom>
            <a:solidFill>
              <a:schemeClr val="accent5">
                <a:hueOff val="-82419"/>
                <a:satOff val="-9513"/>
                <a:lumOff val="-16343"/>
              </a:schemeClr>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b="0" sz="3200">
                  <a:solidFill>
                    <a:srgbClr val="FFFFFF"/>
                  </a:solidFill>
                  <a:latin typeface="+mn-lt"/>
                  <a:ea typeface="+mn-ea"/>
                  <a:cs typeface="+mn-cs"/>
                  <a:sym typeface="Helvetica Neue Medium"/>
                </a:defRPr>
              </a:lvl1pPr>
            </a:lstStyle>
            <a:p>
              <a:pPr/>
              <a:r>
                <a:t>A</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31">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3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3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3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131">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2" fill="hold">
                                  <p:stCondLst>
                                    <p:cond delay="0"/>
                                  </p:stCondLst>
                                  <p:iterate type="el" backwards="0">
                                    <p:tmAbs val="0"/>
                                  </p:iterate>
                                  <p:childTnLst>
                                    <p:set>
                                      <p:cBhvr>
                                        <p:cTn id="24" fill="hold"/>
                                        <p:tgtEl>
                                          <p:spTgt spid="14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3" fill="hold">
                                  <p:stCondLst>
                                    <p:cond delay="0"/>
                                  </p:stCondLst>
                                  <p:iterate type="el" backwards="0">
                                    <p:tmAbs val="0"/>
                                  </p:iterate>
                                  <p:childTnLst>
                                    <p:set>
                                      <p:cBhvr>
                                        <p:cTn id="28" fill="hold"/>
                                        <p:tgtEl>
                                          <p:spTgt spid="137"/>
                                        </p:tgtEl>
                                        <p:attrNameLst>
                                          <p:attrName>style.visibility</p:attrName>
                                        </p:attrNameLst>
                                      </p:cBhvr>
                                      <p:to>
                                        <p:strVal val="visible"/>
                                      </p:to>
                                    </p:set>
                                  </p:childTnLst>
                                </p:cTn>
                              </p:par>
                            </p:childTnLst>
                          </p:cTn>
                        </p:par>
                        <p:par>
                          <p:cTn id="29" fill="hold">
                            <p:stCondLst>
                              <p:cond delay="0"/>
                            </p:stCondLst>
                            <p:childTnLst>
                              <p:par>
                                <p:cTn id="30" presetClass="mediacall" nodeType="afterEffect" presetSubtype="0" presetID="1" grpId="4" fill="hold">
                                  <p:stCondLst>
                                    <p:cond delay="0"/>
                                  </p:stCondLst>
                                  <p:childTnLst>
                                    <p:cmd type="call" cmd="playFrom(0.0)">
                                      <p:cBhvr>
                                        <p:cTn id="31" dur="46216" fill="hold"/>
                                        <p:tgtEl>
                                          <p:spTgt spid="137"/>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32" fill="hold" display="0">
                  <p:stCondLst>
                    <p:cond delay="indefinite"/>
                  </p:stCondLst>
                </p:cTn>
                <p:tgtEl>
                  <p:spTgt spid="137"/>
                </p:tgtEl>
              </p:cMediaNode>
            </p:video>
            <p:seq concurrent="1" prevAc="none" nextAc="seek">
              <p:cTn id="33" evtFilter="cancelBubble" nodeType="interactiveSeq" restart="whenNotActive" fill="hold">
                <p:stCondLst>
                  <p:cond delay="0" evt="onClick">
                    <p:tgtEl>
                      <p:spTgt spid="137"/>
                    </p:tgtEl>
                  </p:cond>
                </p:stCondLst>
                <p:endSync delay="0" evt="end">
                  <p:rtn val="all"/>
                </p:endSync>
                <p:childTnLst>
                  <p:par>
                    <p:cTn id="34" fill="hold">
                      <p:stCondLst>
                        <p:cond delay="0"/>
                      </p:stCondLst>
                      <p:childTnLst>
                        <p:par>
                          <p:cTn id="35" fill="hold">
                            <p:stCondLst>
                              <p:cond delay="0"/>
                            </p:stCondLst>
                            <p:childTnLst>
                              <p:par>
                                <p:cTn id="36" presetClass="mediacall" nodeType="clickEffect" presetSubtype="0" presetID="2" fill="hold">
                                  <p:stCondLst>
                                    <p:cond delay="0"/>
                                  </p:stCondLst>
                                  <p:childTnLst>
                                    <p:cmd type="call" cmd="togglePause">
                                      <p:cBhvr>
                                        <p:cTn id="37" dur="1" fill="hold"/>
                                        <p:tgtEl>
                                          <p:spTgt spid="137"/>
                                        </p:tgtEl>
                                      </p:cBhvr>
                                    </p:cmd>
                                  </p:childTnLst>
                                </p:cTn>
                              </p:par>
                            </p:childTnLst>
                          </p:cTn>
                        </p:par>
                      </p:childTnLst>
                    </p:cTn>
                  </p:par>
                </p:childTnLst>
              </p:cTn>
              <p:nextCondLst>
                <p:cond delay="0" evt="onClick">
                  <p:tgtEl>
                    <p:spTgt spid="137"/>
                  </p:tgtEl>
                </p:cond>
              </p:nextCondLst>
            </p:seq>
          </p:childTnLst>
        </p:cTn>
      </p:par>
    </p:tnLst>
    <p:bldLst>
      <p:bldP build="whole" bldLvl="1" animBg="1" rev="0" advAuto="0" spid="141" grpId="2"/>
      <p:bldP build="p" bldLvl="1" animBg="1" rev="0" advAuto="0" spid="131" grpId="1"/>
      <p:bldP build="whole" bldLvl="1" animBg="1" rev="0" advAuto="0" spid="137" grpId="3"/>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he Null hypothesis and t-value"/>
          <p:cNvSpPr txBox="1"/>
          <p:nvPr/>
        </p:nvSpPr>
        <p:spPr>
          <a:xfrm>
            <a:off x="6406451" y="57744"/>
            <a:ext cx="11571098"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6000"/>
            </a:lvl1pPr>
          </a:lstStyle>
          <a:p>
            <a:pPr/>
            <a:r>
              <a:t>The Null hypothesis and t-value</a:t>
            </a:r>
          </a:p>
        </p:txBody>
      </p:sp>
      <p:pic>
        <p:nvPicPr>
          <p:cNvPr id="146" name="Screenshot 2022-10-26 at 22.54.25.png" descr="Screenshot 2022-10-26 at 22.54.25.png"/>
          <p:cNvPicPr>
            <a:picLocks noChangeAspect="1"/>
          </p:cNvPicPr>
          <p:nvPr/>
        </p:nvPicPr>
        <p:blipFill>
          <a:blip r:embed="rId3">
            <a:extLst/>
          </a:blip>
          <a:stretch>
            <a:fillRect/>
          </a:stretch>
        </p:blipFill>
        <p:spPr>
          <a:xfrm>
            <a:off x="442830" y="2088594"/>
            <a:ext cx="13949043" cy="1645567"/>
          </a:xfrm>
          <a:prstGeom prst="rect">
            <a:avLst/>
          </a:prstGeom>
          <a:ln w="12700">
            <a:miter lim="400000"/>
          </a:ln>
        </p:spPr>
      </p:pic>
      <p:pic>
        <p:nvPicPr>
          <p:cNvPr id="147" name="Screenshot 2022-10-26 at 22.54.19.png" descr="Screenshot 2022-10-26 at 22.54.19.png"/>
          <p:cNvPicPr>
            <a:picLocks noChangeAspect="1"/>
          </p:cNvPicPr>
          <p:nvPr/>
        </p:nvPicPr>
        <p:blipFill>
          <a:blip r:embed="rId4">
            <a:extLst/>
          </a:blip>
          <a:stretch>
            <a:fillRect/>
          </a:stretch>
        </p:blipFill>
        <p:spPr>
          <a:xfrm>
            <a:off x="505997" y="4293452"/>
            <a:ext cx="13822708" cy="1777476"/>
          </a:xfrm>
          <a:prstGeom prst="rect">
            <a:avLst/>
          </a:prstGeom>
          <a:ln w="12700">
            <a:miter lim="400000"/>
          </a:ln>
        </p:spPr>
      </p:pic>
      <p:grpSp>
        <p:nvGrpSpPr>
          <p:cNvPr id="151" name="Group"/>
          <p:cNvGrpSpPr/>
          <p:nvPr/>
        </p:nvGrpSpPr>
        <p:grpSpPr>
          <a:xfrm>
            <a:off x="15308485" y="2413819"/>
            <a:ext cx="8058043" cy="3261069"/>
            <a:chOff x="0" y="0"/>
            <a:chExt cx="8058041" cy="3261068"/>
          </a:xfrm>
        </p:grpSpPr>
        <p:sp>
          <p:nvSpPr>
            <p:cNvPr id="148" name="The null hypothesis:"/>
            <p:cNvSpPr txBox="1"/>
            <p:nvPr/>
          </p:nvSpPr>
          <p:spPr>
            <a:xfrm>
              <a:off x="0" y="0"/>
              <a:ext cx="4939792" cy="70916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000"/>
              </a:lvl1pPr>
            </a:lstStyle>
            <a:p>
              <a:pPr/>
              <a:r>
                <a:t>The null hypothesis:</a:t>
              </a:r>
            </a:p>
          </p:txBody>
        </p:sp>
        <p:pic>
          <p:nvPicPr>
            <p:cNvPr id="149" name="Image" descr="Image"/>
            <p:cNvPicPr>
              <a:picLocks noChangeAspect="1"/>
            </p:cNvPicPr>
            <p:nvPr/>
          </p:nvPicPr>
          <p:blipFill>
            <a:blip r:embed="rId5">
              <a:extLst/>
            </a:blip>
            <a:stretch>
              <a:fillRect/>
            </a:stretch>
          </p:blipFill>
          <p:spPr>
            <a:xfrm>
              <a:off x="583946" y="1268456"/>
              <a:ext cx="2705101" cy="419101"/>
            </a:xfrm>
            <a:prstGeom prst="rect">
              <a:avLst/>
            </a:prstGeom>
            <a:ln w="12700" cap="flat">
              <a:noFill/>
              <a:miter lim="400000"/>
            </a:ln>
            <a:effectLst/>
          </p:spPr>
        </p:pic>
        <p:sp>
          <p:nvSpPr>
            <p:cNvPr id="150" name="The difference in means between two datasets is 0."/>
            <p:cNvSpPr txBox="1"/>
            <p:nvPr/>
          </p:nvSpPr>
          <p:spPr>
            <a:xfrm>
              <a:off x="256677" y="1941792"/>
              <a:ext cx="7801365" cy="13192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l" defTabSz="457200">
                <a:defRPr b="0" sz="4000"/>
              </a:pPr>
              <a:r>
                <a:t>The difference in </a:t>
              </a:r>
              <a:r>
                <a:rPr b="1"/>
                <a:t>means</a:t>
              </a:r>
              <a:r>
                <a:t> between two datasets is 0.</a:t>
              </a:r>
            </a:p>
          </p:txBody>
        </p:sp>
      </p:grpSp>
      <p:sp>
        <p:nvSpPr>
          <p:cNvPr id="152" name="Line"/>
          <p:cNvSpPr/>
          <p:nvPr/>
        </p:nvSpPr>
        <p:spPr>
          <a:xfrm>
            <a:off x="5207944" y="7430611"/>
            <a:ext cx="4958498" cy="1"/>
          </a:xfrm>
          <a:prstGeom prst="line">
            <a:avLst/>
          </a:prstGeom>
          <a:ln w="25400">
            <a:solidFill>
              <a:srgbClr val="000000"/>
            </a:solidFill>
            <a:miter lim="400000"/>
          </a:ln>
        </p:spPr>
        <p:txBody>
          <a:bodyPr lIns="50800" tIns="50800" rIns="50800" bIns="50800" anchor="ctr"/>
          <a:lstStyle/>
          <a:p>
            <a:pPr/>
          </a:p>
        </p:txBody>
      </p:sp>
      <p:sp>
        <p:nvSpPr>
          <p:cNvPr id="153" name="="/>
          <p:cNvSpPr txBox="1"/>
          <p:nvPr/>
        </p:nvSpPr>
        <p:spPr>
          <a:xfrm>
            <a:off x="4483572" y="7156545"/>
            <a:ext cx="342901" cy="5481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a:lvl1pPr>
          </a:lstStyle>
          <a:p>
            <a:pPr/>
            <a:r>
              <a:t>=</a:t>
            </a:r>
          </a:p>
        </p:txBody>
      </p:sp>
      <p:grpSp>
        <p:nvGrpSpPr>
          <p:cNvPr id="157" name="Group"/>
          <p:cNvGrpSpPr/>
          <p:nvPr/>
        </p:nvGrpSpPr>
        <p:grpSpPr>
          <a:xfrm>
            <a:off x="11189172" y="6719083"/>
            <a:ext cx="3713212" cy="4535137"/>
            <a:chOff x="0" y="0"/>
            <a:chExt cx="3713210" cy="4535135"/>
          </a:xfrm>
        </p:grpSpPr>
        <p:pic>
          <p:nvPicPr>
            <p:cNvPr id="154" name="Image" descr="Image"/>
            <p:cNvPicPr>
              <a:picLocks noChangeAspect="1"/>
            </p:cNvPicPr>
            <p:nvPr/>
          </p:nvPicPr>
          <p:blipFill>
            <a:blip r:embed="rId6">
              <a:extLst/>
            </a:blip>
            <a:srcRect l="28583" t="0" r="0" b="0"/>
            <a:stretch>
              <a:fillRect/>
            </a:stretch>
          </p:blipFill>
          <p:spPr>
            <a:xfrm>
              <a:off x="650246" y="0"/>
              <a:ext cx="2704925" cy="2120192"/>
            </a:xfrm>
            <a:prstGeom prst="rect">
              <a:avLst/>
            </a:prstGeom>
            <a:ln w="12700" cap="flat">
              <a:noFill/>
              <a:miter lim="400000"/>
            </a:ln>
            <a:effectLst/>
          </p:spPr>
        </p:pic>
        <p:pic>
          <p:nvPicPr>
            <p:cNvPr id="155" name="Image" descr="Image"/>
            <p:cNvPicPr>
              <a:picLocks noChangeAspect="1"/>
            </p:cNvPicPr>
            <p:nvPr/>
          </p:nvPicPr>
          <p:blipFill>
            <a:blip r:embed="rId7">
              <a:extLst/>
            </a:blip>
            <a:stretch>
              <a:fillRect/>
            </a:stretch>
          </p:blipFill>
          <p:spPr>
            <a:xfrm>
              <a:off x="292382" y="3339906"/>
              <a:ext cx="3420829" cy="1195230"/>
            </a:xfrm>
            <a:prstGeom prst="rect">
              <a:avLst/>
            </a:prstGeom>
            <a:ln w="12700" cap="flat">
              <a:noFill/>
              <a:miter lim="400000"/>
            </a:ln>
            <a:effectLst/>
          </p:spPr>
        </p:pic>
        <p:sp>
          <p:nvSpPr>
            <p:cNvPr id="156" name="="/>
            <p:cNvSpPr txBox="1"/>
            <p:nvPr/>
          </p:nvSpPr>
          <p:spPr>
            <a:xfrm>
              <a:off x="0" y="475561"/>
              <a:ext cx="342900" cy="548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a:lvl1pPr>
            </a:lstStyle>
            <a:p>
              <a:pPr/>
              <a:r>
                <a:t>=</a:t>
              </a:r>
            </a:p>
          </p:txBody>
        </p:sp>
      </p:grpSp>
      <p:grpSp>
        <p:nvGrpSpPr>
          <p:cNvPr id="165" name="Group"/>
          <p:cNvGrpSpPr/>
          <p:nvPr/>
        </p:nvGrpSpPr>
        <p:grpSpPr>
          <a:xfrm>
            <a:off x="418474" y="6719119"/>
            <a:ext cx="6760558" cy="6759322"/>
            <a:chOff x="0" y="0"/>
            <a:chExt cx="6760556" cy="6759321"/>
          </a:xfrm>
        </p:grpSpPr>
        <p:pic>
          <p:nvPicPr>
            <p:cNvPr id="158" name="Image" descr="Image"/>
            <p:cNvPicPr>
              <a:picLocks noChangeAspect="1"/>
            </p:cNvPicPr>
            <p:nvPr/>
          </p:nvPicPr>
          <p:blipFill>
            <a:blip r:embed="rId8">
              <a:extLst/>
            </a:blip>
            <a:srcRect l="9112" t="4963" r="4846" b="10648"/>
            <a:stretch>
              <a:fillRect/>
            </a:stretch>
          </p:blipFill>
          <p:spPr>
            <a:xfrm>
              <a:off x="783327" y="2333065"/>
              <a:ext cx="5977230" cy="4426257"/>
            </a:xfrm>
            <a:prstGeom prst="rect">
              <a:avLst/>
            </a:prstGeom>
            <a:ln w="12700" cap="flat">
              <a:noFill/>
              <a:miter lim="400000"/>
            </a:ln>
            <a:effectLst/>
          </p:spPr>
        </p:pic>
        <p:grpSp>
          <p:nvGrpSpPr>
            <p:cNvPr id="164" name="Group"/>
            <p:cNvGrpSpPr/>
            <p:nvPr/>
          </p:nvGrpSpPr>
          <p:grpSpPr>
            <a:xfrm>
              <a:off x="-1" y="0"/>
              <a:ext cx="3785227" cy="1334084"/>
              <a:chOff x="0" y="0"/>
              <a:chExt cx="3785224" cy="1334083"/>
            </a:xfrm>
          </p:grpSpPr>
          <p:sp>
            <p:nvSpPr>
              <p:cNvPr id="159" name="Signal"/>
              <p:cNvSpPr txBox="1"/>
              <p:nvPr/>
            </p:nvSpPr>
            <p:spPr>
              <a:xfrm>
                <a:off x="2193307" y="0"/>
                <a:ext cx="1165480" cy="548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a:lvl1pPr>
              </a:lstStyle>
              <a:p>
                <a:pPr/>
                <a:r>
                  <a:t>Signal</a:t>
                </a:r>
              </a:p>
            </p:txBody>
          </p:sp>
          <p:sp>
            <p:nvSpPr>
              <p:cNvPr id="160" name="Noise"/>
              <p:cNvSpPr txBox="1"/>
              <p:nvPr/>
            </p:nvSpPr>
            <p:spPr>
              <a:xfrm>
                <a:off x="2179210" y="785951"/>
                <a:ext cx="1193674" cy="548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a:lvl1pPr>
              </a:lstStyle>
              <a:p>
                <a:pPr/>
                <a:r>
                  <a:t>Noise </a:t>
                </a:r>
              </a:p>
            </p:txBody>
          </p:sp>
          <p:sp>
            <p:nvSpPr>
              <p:cNvPr id="161" name="Line"/>
              <p:cNvSpPr/>
              <p:nvPr/>
            </p:nvSpPr>
            <p:spPr>
              <a:xfrm>
                <a:off x="2020869" y="749592"/>
                <a:ext cx="1764357" cy="1"/>
              </a:xfrm>
              <a:prstGeom prst="line">
                <a:avLst/>
              </a:prstGeom>
              <a:noFill/>
              <a:ln w="25400" cap="flat">
                <a:solidFill>
                  <a:srgbClr val="000000"/>
                </a:solidFill>
                <a:prstDash val="solid"/>
                <a:miter lim="400000"/>
              </a:ln>
              <a:effectLst/>
            </p:spPr>
            <p:txBody>
              <a:bodyPr wrap="square" lIns="50800" tIns="50800" rIns="50800" bIns="50800" numCol="1" anchor="ctr">
                <a:noAutofit/>
              </a:bodyPr>
              <a:lstStyle/>
              <a:p>
                <a:pPr/>
              </a:p>
            </p:txBody>
          </p:sp>
          <p:sp>
            <p:nvSpPr>
              <p:cNvPr id="162" name="="/>
              <p:cNvSpPr txBox="1"/>
              <p:nvPr/>
            </p:nvSpPr>
            <p:spPr>
              <a:xfrm>
                <a:off x="1601297" y="450126"/>
                <a:ext cx="342901" cy="548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a:lvl1pPr>
              </a:lstStyle>
              <a:p>
                <a:pPr/>
                <a:r>
                  <a:t>=</a:t>
                </a:r>
              </a:p>
            </p:txBody>
          </p:sp>
          <p:sp>
            <p:nvSpPr>
              <p:cNvPr id="163" name="t-value"/>
              <p:cNvSpPr txBox="1"/>
              <p:nvPr/>
            </p:nvSpPr>
            <p:spPr>
              <a:xfrm>
                <a:off x="0" y="437426"/>
                <a:ext cx="1278637" cy="548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a:lvl1pPr>
              </a:lstStyle>
              <a:p>
                <a:pPr/>
                <a:r>
                  <a:t>t-value</a:t>
                </a:r>
              </a:p>
            </p:txBody>
          </p:sp>
        </p:grpSp>
      </p:grpSp>
      <p:grpSp>
        <p:nvGrpSpPr>
          <p:cNvPr id="171" name="Group"/>
          <p:cNvGrpSpPr/>
          <p:nvPr/>
        </p:nvGrpSpPr>
        <p:grpSpPr>
          <a:xfrm>
            <a:off x="3508036" y="6719119"/>
            <a:ext cx="7052659" cy="2464877"/>
            <a:chOff x="0" y="0"/>
            <a:chExt cx="7052658" cy="2464875"/>
          </a:xfrm>
        </p:grpSpPr>
        <p:sp>
          <p:nvSpPr>
            <p:cNvPr id="166" name="Difference between group means"/>
            <p:cNvSpPr txBox="1"/>
            <p:nvPr/>
          </p:nvSpPr>
          <p:spPr>
            <a:xfrm>
              <a:off x="1305654" y="0"/>
              <a:ext cx="5747005" cy="548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a:lvl1pPr>
            </a:lstStyle>
            <a:p>
              <a:pPr/>
              <a:r>
                <a:t>Difference between group means</a:t>
              </a:r>
            </a:p>
          </p:txBody>
        </p:sp>
        <p:grpSp>
          <p:nvGrpSpPr>
            <p:cNvPr id="170" name="Group"/>
            <p:cNvGrpSpPr/>
            <p:nvPr/>
          </p:nvGrpSpPr>
          <p:grpSpPr>
            <a:xfrm>
              <a:off x="-1" y="2045775"/>
              <a:ext cx="1479168" cy="419101"/>
              <a:chOff x="0" y="0"/>
              <a:chExt cx="1479166" cy="419100"/>
            </a:xfrm>
          </p:grpSpPr>
          <p:sp>
            <p:nvSpPr>
              <p:cNvPr id="167" name="Line"/>
              <p:cNvSpPr/>
              <p:nvPr/>
            </p:nvSpPr>
            <p:spPr>
              <a:xfrm>
                <a:off x="0" y="12700"/>
                <a:ext cx="1479167" cy="0"/>
              </a:xfrm>
              <a:prstGeom prst="line">
                <a:avLst/>
              </a:prstGeom>
              <a:noFill/>
              <a:ln w="63500" cap="flat">
                <a:solidFill>
                  <a:srgbClr val="000000"/>
                </a:solidFill>
                <a:prstDash val="solid"/>
                <a:miter lim="400000"/>
              </a:ln>
              <a:effectLst/>
            </p:spPr>
            <p:txBody>
              <a:bodyPr wrap="square" lIns="50800" tIns="50800" rIns="50800" bIns="50800" numCol="1" anchor="ctr">
                <a:noAutofit/>
              </a:bodyPr>
              <a:lstStyle/>
              <a:p>
                <a:pPr/>
              </a:p>
            </p:txBody>
          </p:sp>
          <p:sp>
            <p:nvSpPr>
              <p:cNvPr id="168" name="Line"/>
              <p:cNvSpPr/>
              <p:nvPr/>
            </p:nvSpPr>
            <p:spPr>
              <a:xfrm flipV="1">
                <a:off x="9864" y="-1"/>
                <a:ext cx="1" cy="419101"/>
              </a:xfrm>
              <a:prstGeom prst="line">
                <a:avLst/>
              </a:prstGeom>
              <a:noFill/>
              <a:ln w="63500" cap="flat">
                <a:solidFill>
                  <a:srgbClr val="000000"/>
                </a:solidFill>
                <a:prstDash val="solid"/>
                <a:miter lim="400000"/>
              </a:ln>
              <a:effectLst/>
            </p:spPr>
            <p:txBody>
              <a:bodyPr wrap="square" lIns="50800" tIns="50800" rIns="50800" bIns="50800" numCol="1" anchor="ctr">
                <a:noAutofit/>
              </a:bodyPr>
              <a:lstStyle/>
              <a:p>
                <a:pPr/>
              </a:p>
            </p:txBody>
          </p:sp>
          <p:sp>
            <p:nvSpPr>
              <p:cNvPr id="169" name="Line"/>
              <p:cNvSpPr/>
              <p:nvPr/>
            </p:nvSpPr>
            <p:spPr>
              <a:xfrm flipV="1">
                <a:off x="1470364" y="-1"/>
                <a:ext cx="1" cy="419101"/>
              </a:xfrm>
              <a:prstGeom prst="line">
                <a:avLst/>
              </a:prstGeom>
              <a:noFill/>
              <a:ln w="63500" cap="flat">
                <a:solidFill>
                  <a:srgbClr val="000000"/>
                </a:solidFill>
                <a:prstDash val="solid"/>
                <a:miter lim="400000"/>
              </a:ln>
              <a:effectLst/>
            </p:spPr>
            <p:txBody>
              <a:bodyPr wrap="square" lIns="50800" tIns="50800" rIns="50800" bIns="50800" numCol="1" anchor="ctr">
                <a:noAutofit/>
              </a:bodyPr>
              <a:lstStyle/>
              <a:p>
                <a:pPr/>
              </a:p>
            </p:txBody>
          </p:sp>
        </p:grpSp>
      </p:grpSp>
      <p:grpSp>
        <p:nvGrpSpPr>
          <p:cNvPr id="181" name="Group"/>
          <p:cNvGrpSpPr/>
          <p:nvPr/>
        </p:nvGrpSpPr>
        <p:grpSpPr>
          <a:xfrm>
            <a:off x="2495511" y="7505070"/>
            <a:ext cx="6924661" cy="5082526"/>
            <a:chOff x="0" y="0"/>
            <a:chExt cx="6924659" cy="5082524"/>
          </a:xfrm>
        </p:grpSpPr>
        <p:grpSp>
          <p:nvGrpSpPr>
            <p:cNvPr id="175" name="Group"/>
            <p:cNvGrpSpPr/>
            <p:nvPr/>
          </p:nvGrpSpPr>
          <p:grpSpPr>
            <a:xfrm>
              <a:off x="0" y="4663424"/>
              <a:ext cx="2114964" cy="419101"/>
              <a:chOff x="0" y="0"/>
              <a:chExt cx="2114963" cy="419100"/>
            </a:xfrm>
          </p:grpSpPr>
          <p:sp>
            <p:nvSpPr>
              <p:cNvPr id="172" name="Line"/>
              <p:cNvSpPr/>
              <p:nvPr/>
            </p:nvSpPr>
            <p:spPr>
              <a:xfrm>
                <a:off x="0" y="12699"/>
                <a:ext cx="2114964" cy="1"/>
              </a:xfrm>
              <a:prstGeom prst="line">
                <a:avLst/>
              </a:prstGeom>
              <a:noFill/>
              <a:ln w="63500" cap="flat">
                <a:solidFill>
                  <a:srgbClr val="000000"/>
                </a:solidFill>
                <a:prstDash val="solid"/>
                <a:miter lim="400000"/>
              </a:ln>
              <a:effectLst/>
            </p:spPr>
            <p:txBody>
              <a:bodyPr wrap="square" lIns="50800" tIns="50800" rIns="50800" bIns="50800" numCol="1" anchor="ctr">
                <a:noAutofit/>
              </a:bodyPr>
              <a:lstStyle/>
              <a:p>
                <a:pPr/>
              </a:p>
            </p:txBody>
          </p:sp>
          <p:sp>
            <p:nvSpPr>
              <p:cNvPr id="173" name="Line"/>
              <p:cNvSpPr/>
              <p:nvPr/>
            </p:nvSpPr>
            <p:spPr>
              <a:xfrm flipV="1">
                <a:off x="14104" y="0"/>
                <a:ext cx="1" cy="419100"/>
              </a:xfrm>
              <a:prstGeom prst="line">
                <a:avLst/>
              </a:prstGeom>
              <a:noFill/>
              <a:ln w="63500" cap="flat">
                <a:solidFill>
                  <a:srgbClr val="000000"/>
                </a:solidFill>
                <a:prstDash val="solid"/>
                <a:miter lim="400000"/>
              </a:ln>
              <a:effectLst/>
            </p:spPr>
            <p:txBody>
              <a:bodyPr wrap="square" lIns="50800" tIns="50800" rIns="50800" bIns="50800" numCol="1" anchor="ctr">
                <a:noAutofit/>
              </a:bodyPr>
              <a:lstStyle/>
              <a:p>
                <a:pPr/>
              </a:p>
            </p:txBody>
          </p:sp>
          <p:sp>
            <p:nvSpPr>
              <p:cNvPr id="174" name="Line"/>
              <p:cNvSpPr/>
              <p:nvPr/>
            </p:nvSpPr>
            <p:spPr>
              <a:xfrm flipV="1">
                <a:off x="2102377" y="0"/>
                <a:ext cx="1" cy="419100"/>
              </a:xfrm>
              <a:prstGeom prst="line">
                <a:avLst/>
              </a:prstGeom>
              <a:noFill/>
              <a:ln w="63500" cap="flat">
                <a:solidFill>
                  <a:srgbClr val="000000"/>
                </a:solidFill>
                <a:prstDash val="solid"/>
                <a:miter lim="400000"/>
              </a:ln>
              <a:effectLst/>
            </p:spPr>
            <p:txBody>
              <a:bodyPr wrap="square" lIns="50800" tIns="50800" rIns="50800" bIns="50800" numCol="1" anchor="ctr">
                <a:noAutofit/>
              </a:bodyPr>
              <a:lstStyle/>
              <a:p>
                <a:pPr/>
              </a:p>
            </p:txBody>
          </p:sp>
        </p:grpSp>
        <p:sp>
          <p:nvSpPr>
            <p:cNvPr id="176" name="Variability of groups"/>
            <p:cNvSpPr txBox="1"/>
            <p:nvPr/>
          </p:nvSpPr>
          <p:spPr>
            <a:xfrm>
              <a:off x="3458702" y="0"/>
              <a:ext cx="3465958" cy="548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a:lvl1pPr>
            </a:lstStyle>
            <a:p>
              <a:pPr/>
              <a:r>
                <a:t>Variability of groups</a:t>
              </a:r>
            </a:p>
          </p:txBody>
        </p:sp>
        <p:grpSp>
          <p:nvGrpSpPr>
            <p:cNvPr id="180" name="Group"/>
            <p:cNvGrpSpPr/>
            <p:nvPr/>
          </p:nvGrpSpPr>
          <p:grpSpPr>
            <a:xfrm>
              <a:off x="1371600" y="4663424"/>
              <a:ext cx="2114964" cy="419101"/>
              <a:chOff x="0" y="0"/>
              <a:chExt cx="2114963" cy="419100"/>
            </a:xfrm>
          </p:grpSpPr>
          <p:sp>
            <p:nvSpPr>
              <p:cNvPr id="177" name="Line"/>
              <p:cNvSpPr/>
              <p:nvPr/>
            </p:nvSpPr>
            <p:spPr>
              <a:xfrm>
                <a:off x="0" y="12699"/>
                <a:ext cx="2114964" cy="1"/>
              </a:xfrm>
              <a:prstGeom prst="line">
                <a:avLst/>
              </a:prstGeom>
              <a:noFill/>
              <a:ln w="63500" cap="flat">
                <a:solidFill>
                  <a:srgbClr val="929292"/>
                </a:solidFill>
                <a:prstDash val="sysDot"/>
                <a:miter lim="400000"/>
              </a:ln>
              <a:effectLst/>
            </p:spPr>
            <p:txBody>
              <a:bodyPr wrap="square" lIns="50800" tIns="50800" rIns="50800" bIns="50800" numCol="1" anchor="ctr">
                <a:noAutofit/>
              </a:bodyPr>
              <a:lstStyle/>
              <a:p>
                <a:pPr/>
              </a:p>
            </p:txBody>
          </p:sp>
          <p:sp>
            <p:nvSpPr>
              <p:cNvPr id="178" name="Line"/>
              <p:cNvSpPr/>
              <p:nvPr/>
            </p:nvSpPr>
            <p:spPr>
              <a:xfrm flipV="1">
                <a:off x="14104" y="0"/>
                <a:ext cx="1" cy="419100"/>
              </a:xfrm>
              <a:prstGeom prst="line">
                <a:avLst/>
              </a:prstGeom>
              <a:noFill/>
              <a:ln w="63500" cap="flat">
                <a:solidFill>
                  <a:srgbClr val="5E5E5E"/>
                </a:solidFill>
                <a:prstDash val="solid"/>
                <a:miter lim="400000"/>
              </a:ln>
              <a:effectLst/>
            </p:spPr>
            <p:txBody>
              <a:bodyPr wrap="square" lIns="50800" tIns="50800" rIns="50800" bIns="50800" numCol="1" anchor="ctr">
                <a:noAutofit/>
              </a:bodyPr>
              <a:lstStyle/>
              <a:p>
                <a:pPr/>
              </a:p>
            </p:txBody>
          </p:sp>
          <p:sp>
            <p:nvSpPr>
              <p:cNvPr id="179" name="Line"/>
              <p:cNvSpPr/>
              <p:nvPr/>
            </p:nvSpPr>
            <p:spPr>
              <a:xfrm flipV="1">
                <a:off x="2102377" y="0"/>
                <a:ext cx="1" cy="419100"/>
              </a:xfrm>
              <a:prstGeom prst="line">
                <a:avLst/>
              </a:prstGeom>
              <a:noFill/>
              <a:ln w="63500" cap="flat">
                <a:solidFill>
                  <a:srgbClr val="5E5E5E"/>
                </a:solidFill>
                <a:prstDash val="solid"/>
                <a:miter lim="400000"/>
              </a:ln>
              <a:effectLst/>
            </p:spPr>
            <p:txBody>
              <a:bodyPr wrap="square" lIns="50800" tIns="50800" rIns="50800" bIns="50800" numCol="1" anchor="ctr">
                <a:noAutofit/>
              </a:bodyPr>
              <a:lstStyle/>
              <a:p>
                <a:pPr/>
              </a:p>
            </p:txBody>
          </p:sp>
        </p:grpSp>
      </p:grpSp>
      <p:grpSp>
        <p:nvGrpSpPr>
          <p:cNvPr id="184" name="Group"/>
          <p:cNvGrpSpPr/>
          <p:nvPr/>
        </p:nvGrpSpPr>
        <p:grpSpPr>
          <a:xfrm>
            <a:off x="9551289" y="5955707"/>
            <a:ext cx="12608479" cy="6973718"/>
            <a:chOff x="0" y="0"/>
            <a:chExt cx="12608478" cy="6973716"/>
          </a:xfrm>
        </p:grpSpPr>
        <p:pic>
          <p:nvPicPr>
            <p:cNvPr id="182" name="Screenshot 2022-10-26 at 23.19.09.png" descr="Screenshot 2022-10-26 at 23.19.09.png"/>
            <p:cNvPicPr>
              <a:picLocks noChangeAspect="1"/>
            </p:cNvPicPr>
            <p:nvPr/>
          </p:nvPicPr>
          <p:blipFill>
            <a:blip r:embed="rId9">
              <a:extLst/>
            </a:blip>
            <a:stretch>
              <a:fillRect/>
            </a:stretch>
          </p:blipFill>
          <p:spPr>
            <a:xfrm>
              <a:off x="5979570" y="0"/>
              <a:ext cx="6628909" cy="5539651"/>
            </a:xfrm>
            <a:prstGeom prst="rect">
              <a:avLst/>
            </a:prstGeom>
            <a:ln w="12700" cap="flat">
              <a:noFill/>
              <a:miter lim="400000"/>
            </a:ln>
            <a:effectLst/>
          </p:spPr>
        </p:pic>
        <p:sp>
          <p:nvSpPr>
            <p:cNvPr id="183" name="Then we get a t-value? What do we do with it?"/>
            <p:cNvSpPr txBox="1"/>
            <p:nvPr/>
          </p:nvSpPr>
          <p:spPr>
            <a:xfrm>
              <a:off x="0" y="6413268"/>
              <a:ext cx="8481822" cy="5604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Then we get a t-value? What do we do with it?</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7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15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1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1" grpId="3"/>
      <p:bldP build="whole" bldLvl="1" animBg="1" rev="0" advAuto="0" spid="181" grpId="4"/>
      <p:bldP build="whole" bldLvl="1" animBg="1" rev="0" advAuto="0" spid="184" grpId="6"/>
      <p:bldP build="whole" bldLvl="1" animBg="1" rev="0" advAuto="0" spid="151" grpId="1"/>
      <p:bldP build="whole" bldLvl="1" animBg="1" rev="0" advAuto="0" spid="165" grpId="2"/>
      <p:bldP build="whole" bldLvl="1" animBg="1" rev="0" advAuto="0" spid="157" grpId="5"/>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Looking at a p-value table"/>
          <p:cNvSpPr txBox="1"/>
          <p:nvPr/>
        </p:nvSpPr>
        <p:spPr>
          <a:xfrm>
            <a:off x="7401623" y="57744"/>
            <a:ext cx="9580754"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6000"/>
            </a:lvl1pPr>
          </a:lstStyle>
          <a:p>
            <a:pPr/>
            <a:r>
              <a:t>Looking at a p-value table</a:t>
            </a:r>
          </a:p>
        </p:txBody>
      </p:sp>
      <p:sp>
        <p:nvSpPr>
          <p:cNvPr id="189" name="Alpha-level"/>
          <p:cNvSpPr txBox="1"/>
          <p:nvPr/>
        </p:nvSpPr>
        <p:spPr>
          <a:xfrm>
            <a:off x="1394714" y="1319975"/>
            <a:ext cx="2138173"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Alpha-level</a:t>
            </a:r>
          </a:p>
        </p:txBody>
      </p:sp>
      <p:sp>
        <p:nvSpPr>
          <p:cNvPr id="190" name="Degrees of freedom = (N1+N2-2)"/>
          <p:cNvSpPr txBox="1"/>
          <p:nvPr/>
        </p:nvSpPr>
        <p:spPr>
          <a:xfrm>
            <a:off x="526160" y="12546673"/>
            <a:ext cx="7687444" cy="56044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Degrees of freedom = (N</a:t>
            </a:r>
            <a:r>
              <a:rPr baseline="-5999"/>
              <a:t>1</a:t>
            </a:r>
            <a:r>
              <a:t>+N</a:t>
            </a:r>
            <a:r>
              <a:rPr baseline="-5999"/>
              <a:t>2</a:t>
            </a:r>
            <a:r>
              <a:t>-2)</a:t>
            </a:r>
          </a:p>
        </p:txBody>
      </p:sp>
      <p:sp>
        <p:nvSpPr>
          <p:cNvPr id="191" name="Is our t- value higher than the value  found in the table?"/>
          <p:cNvSpPr txBox="1"/>
          <p:nvPr/>
        </p:nvSpPr>
        <p:spPr>
          <a:xfrm>
            <a:off x="12004808" y="3061407"/>
            <a:ext cx="10178784" cy="13065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0" sz="4000"/>
            </a:lvl1pPr>
          </a:lstStyle>
          <a:p>
            <a:pPr/>
            <a:r>
              <a:t>Is our t- value higher than the value  found in the table?</a:t>
            </a:r>
          </a:p>
        </p:txBody>
      </p:sp>
      <p:grpSp>
        <p:nvGrpSpPr>
          <p:cNvPr id="194" name="Group"/>
          <p:cNvGrpSpPr/>
          <p:nvPr/>
        </p:nvGrpSpPr>
        <p:grpSpPr>
          <a:xfrm>
            <a:off x="656201" y="2348663"/>
            <a:ext cx="9729773" cy="9729772"/>
            <a:chOff x="0" y="0"/>
            <a:chExt cx="9729771" cy="9729771"/>
          </a:xfrm>
        </p:grpSpPr>
        <p:pic>
          <p:nvPicPr>
            <p:cNvPr id="192" name="Screenshot 2022-10-26 at 23.22.56.png" descr="Screenshot 2022-10-26 at 23.22.56.png"/>
            <p:cNvPicPr>
              <a:picLocks noChangeAspect="1"/>
            </p:cNvPicPr>
            <p:nvPr/>
          </p:nvPicPr>
          <p:blipFill>
            <a:blip r:embed="rId3">
              <a:extLst/>
            </a:blip>
            <a:stretch>
              <a:fillRect/>
            </a:stretch>
          </p:blipFill>
          <p:spPr>
            <a:xfrm>
              <a:off x="0" y="0"/>
              <a:ext cx="9729772" cy="9729772"/>
            </a:xfrm>
            <a:prstGeom prst="rect">
              <a:avLst/>
            </a:prstGeom>
            <a:ln w="12700" cap="flat">
              <a:noFill/>
              <a:miter lim="400000"/>
            </a:ln>
            <a:effectLst/>
          </p:spPr>
        </p:pic>
        <p:sp>
          <p:nvSpPr>
            <p:cNvPr id="193" name="Rectangle"/>
            <p:cNvSpPr/>
            <p:nvPr/>
          </p:nvSpPr>
          <p:spPr>
            <a:xfrm>
              <a:off x="2194213" y="7735914"/>
              <a:ext cx="1683577" cy="531712"/>
            </a:xfrm>
            <a:prstGeom prst="rect">
              <a:avLst/>
            </a:prstGeom>
            <a:noFill/>
            <a:ln w="63500" cap="flat">
              <a:solidFill>
                <a:schemeClr val="accent5">
                  <a:hueOff val="-82419"/>
                  <a:satOff val="-9513"/>
                  <a:lumOff val="-16343"/>
                </a:schemeClr>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grpSp>
      <p:sp>
        <p:nvSpPr>
          <p:cNvPr id="195" name="What the Python library will give us is a p-value, this means we don’t actually have to go and look at these tables!…"/>
          <p:cNvSpPr txBox="1"/>
          <p:nvPr/>
        </p:nvSpPr>
        <p:spPr>
          <a:xfrm>
            <a:off x="11924514" y="5671567"/>
            <a:ext cx="9729772" cy="44048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b="0" sz="4000"/>
            </a:pPr>
            <a:r>
              <a:t>What the Python library will give us is a p-value, this means we </a:t>
            </a:r>
            <a:r>
              <a:rPr b="1"/>
              <a:t>don’t actually have to go and look at these tables</a:t>
            </a:r>
            <a:r>
              <a:t>!</a:t>
            </a:r>
          </a:p>
          <a:p>
            <a:pPr algn="l">
              <a:defRPr b="0" sz="4000"/>
            </a:pPr>
          </a:p>
          <a:p>
            <a:pPr algn="l">
              <a:defRPr b="0" sz="4000"/>
            </a:pPr>
            <a:r>
              <a:t>So depending on the alpha level we are using, we can accept or reject the </a:t>
            </a:r>
            <a:r>
              <a:rPr b="1"/>
              <a:t>Null hypothesis immediately</a:t>
            </a:r>
            <a:r>
              <a:t>. </a:t>
            </a:r>
          </a:p>
        </p:txBody>
      </p:sp>
      <p:sp>
        <p:nvSpPr>
          <p:cNvPr id="196" name="The trick with all of these is selecting the right statistical test for your data!"/>
          <p:cNvSpPr txBox="1"/>
          <p:nvPr/>
        </p:nvSpPr>
        <p:spPr>
          <a:xfrm>
            <a:off x="11525542" y="11704067"/>
            <a:ext cx="12243778" cy="13314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4000">
                <a:solidFill>
                  <a:schemeClr val="accent5">
                    <a:lumOff val="-29866"/>
                  </a:schemeClr>
                </a:solidFill>
              </a:defRPr>
            </a:lvl1pPr>
          </a:lstStyle>
          <a:p>
            <a:pPr/>
            <a:r>
              <a:t>The trick with all of these is selecting the right statistical test for your data!</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9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6" grpId="3"/>
      <p:bldP build="whole" bldLvl="1" animBg="1" rev="0" advAuto="0" spid="191" grpId="1"/>
      <p:bldP build="whole" bldLvl="1" animBg="1" rev="0" advAuto="0" spid="195" grpId="2"/>
    </p:bldLst>
  </p:timing>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